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sldIdLst>
    <p:sldId id="280" r:id="rId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66A5"/>
    <a:srgbClr val="FF850A"/>
    <a:srgbClr val="000000"/>
    <a:srgbClr val="57CCD7"/>
    <a:srgbClr val="1E2A4D"/>
    <a:srgbClr val="99C8E8"/>
    <a:srgbClr val="1D96BB"/>
    <a:srgbClr val="1B95B9"/>
    <a:srgbClr val="54CBE1"/>
    <a:srgbClr val="006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B3045-D915-4DF8-9EBB-850BC41385D1}" v="7" dt="2026-07-20T15:18:37.979"/>
    <p1510:client id="{E59FCF1B-FBA1-E76F-8BCE-04D78087F1F6}" v="3" dt="2026-07-20T15:31:46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3552" autoAdjust="0"/>
  </p:normalViewPr>
  <p:slideViewPr>
    <p:cSldViewPr snapToGrid="0">
      <p:cViewPr varScale="1">
        <p:scale>
          <a:sx n="103" d="100"/>
          <a:sy n="103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F314A1-63A8-81D0-A3EB-646B6BF621D5}"/>
              </a:ext>
            </a:extLst>
          </p:cNvPr>
          <p:cNvSpPr/>
          <p:nvPr userDrawn="1"/>
        </p:nvSpPr>
        <p:spPr>
          <a:xfrm>
            <a:off x="-43543" y="1833306"/>
            <a:ext cx="198328" cy="1062339"/>
          </a:xfrm>
          <a:prstGeom prst="rect">
            <a:avLst/>
          </a:prstGeom>
          <a:solidFill>
            <a:srgbClr val="FF850A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4" name="object 9">
            <a:extLst>
              <a:ext uri="{FF2B5EF4-FFF2-40B4-BE49-F238E27FC236}">
                <a16:creationId xmlns:a16="http://schemas.microsoft.com/office/drawing/2014/main" id="{9DB18C49-2170-BE49-4EBB-91E20CACA34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3725" y="6563795"/>
            <a:ext cx="11516418" cy="54000"/>
          </a:xfrm>
          <a:prstGeom prst="rect">
            <a:avLst/>
          </a:prstGeom>
          <a:solidFill>
            <a:srgbClr val="1466A5"/>
          </a:solidFill>
        </p:spPr>
      </p:pic>
    </p:spTree>
    <p:extLst>
      <p:ext uri="{BB962C8B-B14F-4D97-AF65-F5344CB8AC3E}">
        <p14:creationId xmlns:p14="http://schemas.microsoft.com/office/powerpoint/2010/main" val="335517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g object 22">
            <a:extLst>
              <a:ext uri="{FF2B5EF4-FFF2-40B4-BE49-F238E27FC236}">
                <a16:creationId xmlns:a16="http://schemas.microsoft.com/office/drawing/2014/main" id="{56564FB5-5D63-39A3-187B-9F224809C02D}"/>
              </a:ext>
            </a:extLst>
          </p:cNvPr>
          <p:cNvPicPr/>
          <p:nvPr userDrawn="1"/>
        </p:nvPicPr>
        <p:blipFill>
          <a:blip r:embed="rId2" cstate="print"/>
          <a:srcRect l="1451" t="1451" b="1"/>
          <a:stretch>
            <a:fillRect/>
          </a:stretch>
        </p:blipFill>
        <p:spPr>
          <a:xfrm>
            <a:off x="4953003" y="897959"/>
            <a:ext cx="6907140" cy="3087551"/>
          </a:xfrm>
          <a:prstGeom prst="rect">
            <a:avLst/>
          </a:prstGeom>
          <a:gradFill flip="none" rotWithShape="1">
            <a:gsLst>
              <a:gs pos="0">
                <a:srgbClr val="57CCD7">
                  <a:tint val="66000"/>
                  <a:satMod val="160000"/>
                </a:srgbClr>
              </a:gs>
              <a:gs pos="50000">
                <a:srgbClr val="57CCD7">
                  <a:tint val="44500"/>
                  <a:satMod val="160000"/>
                </a:srgbClr>
              </a:gs>
              <a:gs pos="100000">
                <a:srgbClr val="57CCD7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</p:pic>
      <p:sp>
        <p:nvSpPr>
          <p:cNvPr id="11" name="object 16">
            <a:extLst>
              <a:ext uri="{FF2B5EF4-FFF2-40B4-BE49-F238E27FC236}">
                <a16:creationId xmlns:a16="http://schemas.microsoft.com/office/drawing/2014/main" id="{BF5A6F15-2148-0E36-C340-2FD398215A09}"/>
              </a:ext>
            </a:extLst>
          </p:cNvPr>
          <p:cNvSpPr txBox="1"/>
          <p:nvPr userDrawn="1"/>
        </p:nvSpPr>
        <p:spPr>
          <a:xfrm>
            <a:off x="5107628" y="1006636"/>
            <a:ext cx="2582926" cy="354338"/>
          </a:xfrm>
          <a:prstGeom prst="rect">
            <a:avLst/>
          </a:prstGeom>
        </p:spPr>
        <p:txBody>
          <a:bodyPr vert="horz" wrap="square" lIns="0" tIns="15631" rIns="0" bIns="0" rtlCol="0">
            <a:spAutoFit/>
          </a:bodyPr>
          <a:lstStyle/>
          <a:p>
            <a:pPr marL="15631">
              <a:lnSpc>
                <a:spcPct val="100000"/>
              </a:lnSpc>
              <a:spcBef>
                <a:spcPts val="123"/>
              </a:spcBef>
            </a:pPr>
            <a:r>
              <a:rPr sz="2200" b="1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200" b="1" spc="-74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12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sz="2200" dirty="0">
              <a:solidFill>
                <a:srgbClr val="FF85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g object 19">
            <a:extLst>
              <a:ext uri="{FF2B5EF4-FFF2-40B4-BE49-F238E27FC236}">
                <a16:creationId xmlns:a16="http://schemas.microsoft.com/office/drawing/2014/main" id="{52208F60-0C7F-8F24-92F6-70D030A96A79}"/>
              </a:ext>
            </a:extLst>
          </p:cNvPr>
          <p:cNvSpPr/>
          <p:nvPr userDrawn="1"/>
        </p:nvSpPr>
        <p:spPr>
          <a:xfrm rot="5400000">
            <a:off x="5575671" y="944741"/>
            <a:ext cx="54000" cy="925562"/>
          </a:xfrm>
          <a:custGeom>
            <a:avLst/>
            <a:gdLst/>
            <a:ahLst/>
            <a:cxnLst/>
            <a:rect l="l" t="t" r="r" b="b"/>
            <a:pathLst>
              <a:path w="203835" h="829310">
                <a:moveTo>
                  <a:pt x="203657" y="0"/>
                </a:moveTo>
                <a:lnTo>
                  <a:pt x="0" y="0"/>
                </a:lnTo>
                <a:lnTo>
                  <a:pt x="0" y="829068"/>
                </a:lnTo>
                <a:lnTo>
                  <a:pt x="203657" y="829068"/>
                </a:lnTo>
                <a:lnTo>
                  <a:pt x="203657" y="0"/>
                </a:lnTo>
                <a:close/>
              </a:path>
            </a:pathLst>
          </a:custGeom>
          <a:solidFill>
            <a:srgbClr val="FF850A"/>
          </a:solidFill>
        </p:spPr>
        <p:txBody>
          <a:bodyPr wrap="square" lIns="0" tIns="0" rIns="0" bIns="0" rtlCol="0"/>
          <a:lstStyle/>
          <a:p>
            <a:endParaRPr sz="2215">
              <a:solidFill>
                <a:srgbClr val="57CCD7"/>
              </a:solidFill>
            </a:endParaRP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FF184A13-DE1C-D198-9DB4-7EF2D5FA57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3724" y="1034130"/>
            <a:ext cx="4608307" cy="281091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3068BD-8B58-30EA-DE72-FBBD019A4F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1188" y="1677451"/>
            <a:ext cx="6710428" cy="829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3E54F2B-31E1-F955-AE13-4F80FECCA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064" y="2616758"/>
            <a:ext cx="6710428" cy="12450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FDB5208-8819-2C84-F749-F0C507AD74C2}"/>
              </a:ext>
            </a:extLst>
          </p:cNvPr>
          <p:cNvSpPr/>
          <p:nvPr userDrawn="1"/>
        </p:nvSpPr>
        <p:spPr>
          <a:xfrm>
            <a:off x="-43543" y="1833306"/>
            <a:ext cx="198328" cy="1062339"/>
          </a:xfrm>
          <a:prstGeom prst="rect">
            <a:avLst/>
          </a:prstGeom>
          <a:solidFill>
            <a:srgbClr val="FF850A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A83961-0C10-43C5-DD23-C47BE4EC00E7}"/>
              </a:ext>
            </a:extLst>
          </p:cNvPr>
          <p:cNvCxnSpPr>
            <a:cxnSpLocks/>
          </p:cNvCxnSpPr>
          <p:nvPr userDrawn="1"/>
        </p:nvCxnSpPr>
        <p:spPr>
          <a:xfrm>
            <a:off x="343724" y="4361675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CDCACD-9A15-F8A8-383E-3C5F0407811B}"/>
              </a:ext>
            </a:extLst>
          </p:cNvPr>
          <p:cNvCxnSpPr>
            <a:cxnSpLocks/>
          </p:cNvCxnSpPr>
          <p:nvPr userDrawn="1"/>
        </p:nvCxnSpPr>
        <p:spPr>
          <a:xfrm>
            <a:off x="343724" y="4626732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15">
            <a:extLst>
              <a:ext uri="{FF2B5EF4-FFF2-40B4-BE49-F238E27FC236}">
                <a16:creationId xmlns:a16="http://schemas.microsoft.com/office/drawing/2014/main" id="{5A6ADC39-39B6-8BC8-475E-2B15C5DA7C8C}"/>
              </a:ext>
            </a:extLst>
          </p:cNvPr>
          <p:cNvSpPr txBox="1">
            <a:spLocks/>
          </p:cNvSpPr>
          <p:nvPr userDrawn="1"/>
        </p:nvSpPr>
        <p:spPr>
          <a:xfrm>
            <a:off x="409699" y="4383194"/>
            <a:ext cx="2820266" cy="22752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100">
                <a:solidFill>
                  <a:schemeClr val="bg1"/>
                </a:solidFill>
                <a:latin typeface="Poppins Light" panose="00000400000000000000" pitchFamily="2" charset="0"/>
                <a:ea typeface="+mn-ea"/>
                <a:cs typeface="Poppins Light" panose="00000400000000000000" pitchFamily="2" charset="0"/>
              </a:defRPr>
            </a:lvl1pPr>
            <a:lvl2pPr marL="414589">
              <a:defRPr>
                <a:latin typeface="+mn-lt"/>
                <a:ea typeface="+mn-ea"/>
                <a:cs typeface="+mn-cs"/>
              </a:defRPr>
            </a:lvl2pPr>
            <a:lvl3pPr marL="829178">
              <a:defRPr>
                <a:latin typeface="+mn-lt"/>
                <a:ea typeface="+mn-ea"/>
                <a:cs typeface="+mn-cs"/>
              </a:defRPr>
            </a:lvl3pPr>
            <a:lvl4pPr marL="1243767">
              <a:defRPr>
                <a:latin typeface="+mn-lt"/>
                <a:ea typeface="+mn-ea"/>
                <a:cs typeface="+mn-cs"/>
              </a:defRPr>
            </a:lvl4pPr>
            <a:lvl5pPr marL="1658356">
              <a:defRPr>
                <a:latin typeface="+mn-lt"/>
                <a:ea typeface="+mn-ea"/>
                <a:cs typeface="+mn-cs"/>
              </a:defRPr>
            </a:lvl5pPr>
            <a:lvl6pPr marL="2072945">
              <a:defRPr>
                <a:latin typeface="+mn-lt"/>
                <a:ea typeface="+mn-ea"/>
                <a:cs typeface="+mn-cs"/>
              </a:defRPr>
            </a:lvl6pPr>
            <a:lvl7pPr marL="2487534">
              <a:defRPr>
                <a:latin typeface="+mn-lt"/>
                <a:ea typeface="+mn-ea"/>
                <a:cs typeface="+mn-cs"/>
              </a:defRPr>
            </a:lvl7pPr>
            <a:lvl8pPr marL="2902123">
              <a:defRPr>
                <a:latin typeface="+mn-lt"/>
                <a:ea typeface="+mn-ea"/>
                <a:cs typeface="+mn-cs"/>
              </a:defRPr>
            </a:lvl8pPr>
            <a:lvl9pPr marL="3316712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baseline="0" dirty="0">
              <a:solidFill>
                <a:srgbClr val="0561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9">
            <a:extLst>
              <a:ext uri="{FF2B5EF4-FFF2-40B4-BE49-F238E27FC236}">
                <a16:creationId xmlns:a16="http://schemas.microsoft.com/office/drawing/2014/main" id="{3FED5292-A2BF-AB7B-F544-149D870AAC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37983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29">
            <a:extLst>
              <a:ext uri="{FF2B5EF4-FFF2-40B4-BE49-F238E27FC236}">
                <a16:creationId xmlns:a16="http://schemas.microsoft.com/office/drawing/2014/main" id="{8E99D12A-6DC2-B32F-EBA8-750141BDCC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36165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29">
            <a:extLst>
              <a:ext uri="{FF2B5EF4-FFF2-40B4-BE49-F238E27FC236}">
                <a16:creationId xmlns:a16="http://schemas.microsoft.com/office/drawing/2014/main" id="{DAB7A0FB-2AD5-929F-2CE9-7C498D7EB4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56766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176400" indent="-177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D94E11-6EBA-07D6-5D8D-D1103C98AA4D}"/>
              </a:ext>
            </a:extLst>
          </p:cNvPr>
          <p:cNvSpPr txBox="1"/>
          <p:nvPr userDrawn="1"/>
        </p:nvSpPr>
        <p:spPr>
          <a:xfrm>
            <a:off x="2736165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challenge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D662D-4096-46F4-5D3C-2564E56D8725}"/>
              </a:ext>
            </a:extLst>
          </p:cNvPr>
          <p:cNvSpPr txBox="1"/>
          <p:nvPr userDrawn="1"/>
        </p:nvSpPr>
        <p:spPr>
          <a:xfrm>
            <a:off x="5837983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for our customer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36DBFD-72EE-8A2E-85AB-F47EAF0AC1FC}"/>
              </a:ext>
            </a:extLst>
          </p:cNvPr>
          <p:cNvSpPr txBox="1"/>
          <p:nvPr userDrawn="1"/>
        </p:nvSpPr>
        <p:spPr>
          <a:xfrm>
            <a:off x="8949641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impact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A4349FD-66A0-FC0D-F3E4-DA9A4416FEDA}"/>
              </a:ext>
            </a:extLst>
          </p:cNvPr>
          <p:cNvCxnSpPr>
            <a:cxnSpLocks/>
          </p:cNvCxnSpPr>
          <p:nvPr userDrawn="1"/>
        </p:nvCxnSpPr>
        <p:spPr>
          <a:xfrm>
            <a:off x="359407" y="4701123"/>
            <a:ext cx="264202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083D050-26E6-A0E5-295B-894243116E51}"/>
              </a:ext>
            </a:extLst>
          </p:cNvPr>
          <p:cNvSpPr/>
          <p:nvPr userDrawn="1"/>
        </p:nvSpPr>
        <p:spPr>
          <a:xfrm>
            <a:off x="5168632" y="3632945"/>
            <a:ext cx="6682984" cy="350309"/>
          </a:xfrm>
          <a:prstGeom prst="rect">
            <a:avLst/>
          </a:prstGeom>
          <a:gradFill>
            <a:gsLst>
              <a:gs pos="29000">
                <a:srgbClr val="1466A5"/>
              </a:gs>
              <a:gs pos="69000">
                <a:srgbClr val="57CCD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2B535C7-D3DB-F425-14CE-7726E09A04D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79262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Customer</a:t>
            </a:r>
            <a:endParaRPr lang="en-GB" dirty="0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6AA708F8-3D47-5255-3377-824B1013CF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79063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14D6BE9-1804-ED73-D4E5-1CDE158692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83626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7A5DB1-820D-2A88-9637-6346DB63A938}"/>
              </a:ext>
            </a:extLst>
          </p:cNvPr>
          <p:cNvCxnSpPr/>
          <p:nvPr userDrawn="1"/>
        </p:nvCxnSpPr>
        <p:spPr>
          <a:xfrm>
            <a:off x="7257728" y="3632944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72C8B6-CEC3-B08C-56C2-852EAFAB07CB}"/>
              </a:ext>
            </a:extLst>
          </p:cNvPr>
          <p:cNvCxnSpPr/>
          <p:nvPr userDrawn="1"/>
        </p:nvCxnSpPr>
        <p:spPr>
          <a:xfrm>
            <a:off x="9574294" y="3636553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FA513FC-07E7-0738-681C-C82AA231012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47510" y="4173428"/>
            <a:ext cx="2185872" cy="1652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3" name="object 9">
            <a:extLst>
              <a:ext uri="{FF2B5EF4-FFF2-40B4-BE49-F238E27FC236}">
                <a16:creationId xmlns:a16="http://schemas.microsoft.com/office/drawing/2014/main" id="{A36C6362-CA92-E632-9DE3-DBE1AB15A6C1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3725" y="6563795"/>
            <a:ext cx="11516418" cy="54000"/>
          </a:xfrm>
          <a:prstGeom prst="rect">
            <a:avLst/>
          </a:prstGeom>
          <a:solidFill>
            <a:srgbClr val="1466A5"/>
          </a:solidFill>
        </p:spPr>
      </p:pic>
    </p:spTree>
    <p:extLst>
      <p:ext uri="{BB962C8B-B14F-4D97-AF65-F5344CB8AC3E}">
        <p14:creationId xmlns:p14="http://schemas.microsoft.com/office/powerpoint/2010/main" val="19507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g object 22">
            <a:extLst>
              <a:ext uri="{FF2B5EF4-FFF2-40B4-BE49-F238E27FC236}">
                <a16:creationId xmlns:a16="http://schemas.microsoft.com/office/drawing/2014/main" id="{4E1D5170-CD46-27E5-B1AA-5D248C778FD7}"/>
              </a:ext>
            </a:extLst>
          </p:cNvPr>
          <p:cNvPicPr/>
          <p:nvPr userDrawn="1"/>
        </p:nvPicPr>
        <p:blipFill>
          <a:blip r:embed="rId2" cstate="print"/>
          <a:srcRect l="1295"/>
          <a:stretch>
            <a:fillRect/>
          </a:stretch>
        </p:blipFill>
        <p:spPr>
          <a:xfrm>
            <a:off x="4979262" y="898442"/>
            <a:ext cx="6880881" cy="3087551"/>
          </a:xfrm>
          <a:prstGeom prst="rect">
            <a:avLst/>
          </a:prstGeom>
          <a:gradFill flip="none" rotWithShape="1">
            <a:gsLst>
              <a:gs pos="0">
                <a:srgbClr val="57CCD7">
                  <a:tint val="66000"/>
                  <a:satMod val="160000"/>
                </a:srgbClr>
              </a:gs>
              <a:gs pos="50000">
                <a:srgbClr val="57CCD7">
                  <a:tint val="44500"/>
                  <a:satMod val="160000"/>
                </a:srgbClr>
              </a:gs>
              <a:gs pos="100000">
                <a:srgbClr val="57CCD7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</p:pic>
      <p:sp>
        <p:nvSpPr>
          <p:cNvPr id="5" name="object 16">
            <a:extLst>
              <a:ext uri="{FF2B5EF4-FFF2-40B4-BE49-F238E27FC236}">
                <a16:creationId xmlns:a16="http://schemas.microsoft.com/office/drawing/2014/main" id="{B813815E-E223-DB33-9DA1-1AC0954CF56A}"/>
              </a:ext>
            </a:extLst>
          </p:cNvPr>
          <p:cNvSpPr txBox="1"/>
          <p:nvPr userDrawn="1"/>
        </p:nvSpPr>
        <p:spPr>
          <a:xfrm>
            <a:off x="5107628" y="1006636"/>
            <a:ext cx="2582926" cy="354338"/>
          </a:xfrm>
          <a:prstGeom prst="rect">
            <a:avLst/>
          </a:prstGeom>
        </p:spPr>
        <p:txBody>
          <a:bodyPr vert="horz" wrap="square" lIns="0" tIns="15631" rIns="0" bIns="0" rtlCol="0">
            <a:spAutoFit/>
          </a:bodyPr>
          <a:lstStyle/>
          <a:p>
            <a:pPr marL="15631">
              <a:lnSpc>
                <a:spcPct val="100000"/>
              </a:lnSpc>
              <a:spcBef>
                <a:spcPts val="123"/>
              </a:spcBef>
            </a:pPr>
            <a:r>
              <a:rPr sz="2200" b="1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200" b="1" spc="-74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12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sz="2200" dirty="0">
              <a:solidFill>
                <a:srgbClr val="FF85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g object 19">
            <a:extLst>
              <a:ext uri="{FF2B5EF4-FFF2-40B4-BE49-F238E27FC236}">
                <a16:creationId xmlns:a16="http://schemas.microsoft.com/office/drawing/2014/main" id="{291B45AA-95ED-17E2-BB55-7131A0B733F3}"/>
              </a:ext>
            </a:extLst>
          </p:cNvPr>
          <p:cNvSpPr/>
          <p:nvPr userDrawn="1"/>
        </p:nvSpPr>
        <p:spPr>
          <a:xfrm rot="5400000">
            <a:off x="5575671" y="944741"/>
            <a:ext cx="54000" cy="925562"/>
          </a:xfrm>
          <a:custGeom>
            <a:avLst/>
            <a:gdLst/>
            <a:ahLst/>
            <a:cxnLst/>
            <a:rect l="l" t="t" r="r" b="b"/>
            <a:pathLst>
              <a:path w="203835" h="829310">
                <a:moveTo>
                  <a:pt x="203657" y="0"/>
                </a:moveTo>
                <a:lnTo>
                  <a:pt x="0" y="0"/>
                </a:lnTo>
                <a:lnTo>
                  <a:pt x="0" y="829068"/>
                </a:lnTo>
                <a:lnTo>
                  <a:pt x="203657" y="829068"/>
                </a:lnTo>
                <a:lnTo>
                  <a:pt x="203657" y="0"/>
                </a:lnTo>
                <a:close/>
              </a:path>
            </a:pathLst>
          </a:custGeom>
          <a:solidFill>
            <a:srgbClr val="FF850A"/>
          </a:solidFill>
        </p:spPr>
        <p:txBody>
          <a:bodyPr wrap="square" lIns="0" tIns="0" rIns="0" bIns="0" rtlCol="0"/>
          <a:lstStyle/>
          <a:p>
            <a:endParaRPr sz="2215">
              <a:solidFill>
                <a:srgbClr val="57CCD7"/>
              </a:solidFill>
            </a:endParaRP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FF184A13-DE1C-D198-9DB4-7EF2D5FA57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3724" y="1034130"/>
            <a:ext cx="4625071" cy="281091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3068BD-8B58-30EA-DE72-FBBD019A4F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1188" y="1677451"/>
            <a:ext cx="6710428" cy="829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3E54F2B-31E1-F955-AE13-4F80FECCA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064" y="2616758"/>
            <a:ext cx="6710428" cy="12450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FDB5208-8819-2C84-F749-F0C507AD74C2}"/>
              </a:ext>
            </a:extLst>
          </p:cNvPr>
          <p:cNvSpPr/>
          <p:nvPr userDrawn="1"/>
        </p:nvSpPr>
        <p:spPr>
          <a:xfrm>
            <a:off x="-43543" y="1833306"/>
            <a:ext cx="198328" cy="1062339"/>
          </a:xfrm>
          <a:prstGeom prst="rect">
            <a:avLst/>
          </a:prstGeom>
          <a:solidFill>
            <a:srgbClr val="FF850A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A83961-0C10-43C5-DD23-C47BE4EC00E7}"/>
              </a:ext>
            </a:extLst>
          </p:cNvPr>
          <p:cNvCxnSpPr>
            <a:cxnSpLocks/>
          </p:cNvCxnSpPr>
          <p:nvPr userDrawn="1"/>
        </p:nvCxnSpPr>
        <p:spPr>
          <a:xfrm>
            <a:off x="343724" y="4361675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CDCACD-9A15-F8A8-383E-3C5F0407811B}"/>
              </a:ext>
            </a:extLst>
          </p:cNvPr>
          <p:cNvCxnSpPr>
            <a:cxnSpLocks/>
          </p:cNvCxnSpPr>
          <p:nvPr userDrawn="1"/>
        </p:nvCxnSpPr>
        <p:spPr>
          <a:xfrm>
            <a:off x="343724" y="4626732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15">
            <a:extLst>
              <a:ext uri="{FF2B5EF4-FFF2-40B4-BE49-F238E27FC236}">
                <a16:creationId xmlns:a16="http://schemas.microsoft.com/office/drawing/2014/main" id="{5A6ADC39-39B6-8BC8-475E-2B15C5DA7C8C}"/>
              </a:ext>
            </a:extLst>
          </p:cNvPr>
          <p:cNvSpPr txBox="1">
            <a:spLocks/>
          </p:cNvSpPr>
          <p:nvPr userDrawn="1"/>
        </p:nvSpPr>
        <p:spPr>
          <a:xfrm>
            <a:off x="409699" y="4383194"/>
            <a:ext cx="2820266" cy="22752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100">
                <a:solidFill>
                  <a:schemeClr val="bg1"/>
                </a:solidFill>
                <a:latin typeface="Poppins Light" panose="00000400000000000000" pitchFamily="2" charset="0"/>
                <a:ea typeface="+mn-ea"/>
                <a:cs typeface="Poppins Light" panose="00000400000000000000" pitchFamily="2" charset="0"/>
              </a:defRPr>
            </a:lvl1pPr>
            <a:lvl2pPr marL="414589">
              <a:defRPr>
                <a:latin typeface="+mn-lt"/>
                <a:ea typeface="+mn-ea"/>
                <a:cs typeface="+mn-cs"/>
              </a:defRPr>
            </a:lvl2pPr>
            <a:lvl3pPr marL="829178">
              <a:defRPr>
                <a:latin typeface="+mn-lt"/>
                <a:ea typeface="+mn-ea"/>
                <a:cs typeface="+mn-cs"/>
              </a:defRPr>
            </a:lvl3pPr>
            <a:lvl4pPr marL="1243767">
              <a:defRPr>
                <a:latin typeface="+mn-lt"/>
                <a:ea typeface="+mn-ea"/>
                <a:cs typeface="+mn-cs"/>
              </a:defRPr>
            </a:lvl4pPr>
            <a:lvl5pPr marL="1658356">
              <a:defRPr>
                <a:latin typeface="+mn-lt"/>
                <a:ea typeface="+mn-ea"/>
                <a:cs typeface="+mn-cs"/>
              </a:defRPr>
            </a:lvl5pPr>
            <a:lvl6pPr marL="2072945">
              <a:defRPr>
                <a:latin typeface="+mn-lt"/>
                <a:ea typeface="+mn-ea"/>
                <a:cs typeface="+mn-cs"/>
              </a:defRPr>
            </a:lvl6pPr>
            <a:lvl7pPr marL="2487534">
              <a:defRPr>
                <a:latin typeface="+mn-lt"/>
                <a:ea typeface="+mn-ea"/>
                <a:cs typeface="+mn-cs"/>
              </a:defRPr>
            </a:lvl7pPr>
            <a:lvl8pPr marL="2902123">
              <a:defRPr>
                <a:latin typeface="+mn-lt"/>
                <a:ea typeface="+mn-ea"/>
                <a:cs typeface="+mn-cs"/>
              </a:defRPr>
            </a:lvl8pPr>
            <a:lvl9pPr marL="3316712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baseline="0" dirty="0">
              <a:solidFill>
                <a:srgbClr val="0561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9">
            <a:extLst>
              <a:ext uri="{FF2B5EF4-FFF2-40B4-BE49-F238E27FC236}">
                <a16:creationId xmlns:a16="http://schemas.microsoft.com/office/drawing/2014/main" id="{3FED5292-A2BF-AB7B-F544-149D870AAC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37983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29">
            <a:extLst>
              <a:ext uri="{FF2B5EF4-FFF2-40B4-BE49-F238E27FC236}">
                <a16:creationId xmlns:a16="http://schemas.microsoft.com/office/drawing/2014/main" id="{8E99D12A-6DC2-B32F-EBA8-750141BDCC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36165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29">
            <a:extLst>
              <a:ext uri="{FF2B5EF4-FFF2-40B4-BE49-F238E27FC236}">
                <a16:creationId xmlns:a16="http://schemas.microsoft.com/office/drawing/2014/main" id="{DAB7A0FB-2AD5-929F-2CE9-7C498D7EB4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56766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176400" indent="-177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D94E11-6EBA-07D6-5D8D-D1103C98AA4D}"/>
              </a:ext>
            </a:extLst>
          </p:cNvPr>
          <p:cNvSpPr txBox="1"/>
          <p:nvPr userDrawn="1"/>
        </p:nvSpPr>
        <p:spPr>
          <a:xfrm>
            <a:off x="2736165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challenge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D662D-4096-46F4-5D3C-2564E56D8725}"/>
              </a:ext>
            </a:extLst>
          </p:cNvPr>
          <p:cNvSpPr txBox="1"/>
          <p:nvPr userDrawn="1"/>
        </p:nvSpPr>
        <p:spPr>
          <a:xfrm>
            <a:off x="5837983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for our customer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36DBFD-72EE-8A2E-85AB-F47EAF0AC1FC}"/>
              </a:ext>
            </a:extLst>
          </p:cNvPr>
          <p:cNvSpPr txBox="1"/>
          <p:nvPr userDrawn="1"/>
        </p:nvSpPr>
        <p:spPr>
          <a:xfrm>
            <a:off x="8949641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impact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A4349FD-66A0-FC0D-F3E4-DA9A4416FEDA}"/>
              </a:ext>
            </a:extLst>
          </p:cNvPr>
          <p:cNvCxnSpPr>
            <a:cxnSpLocks/>
          </p:cNvCxnSpPr>
          <p:nvPr userDrawn="1"/>
        </p:nvCxnSpPr>
        <p:spPr>
          <a:xfrm>
            <a:off x="359407" y="4701123"/>
            <a:ext cx="264202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083D050-26E6-A0E5-295B-894243116E51}"/>
              </a:ext>
            </a:extLst>
          </p:cNvPr>
          <p:cNvSpPr/>
          <p:nvPr userDrawn="1"/>
        </p:nvSpPr>
        <p:spPr>
          <a:xfrm>
            <a:off x="5168632" y="3632945"/>
            <a:ext cx="6682984" cy="350309"/>
          </a:xfrm>
          <a:prstGeom prst="rect">
            <a:avLst/>
          </a:prstGeom>
          <a:gradFill>
            <a:gsLst>
              <a:gs pos="29000">
                <a:srgbClr val="1466A5"/>
              </a:gs>
              <a:gs pos="69000">
                <a:srgbClr val="57CCD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2B535C7-D3DB-F425-14CE-7726E09A04D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79262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Customer</a:t>
            </a:r>
            <a:endParaRPr lang="en-GB" dirty="0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6AA708F8-3D47-5255-3377-824B1013CF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79063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14D6BE9-1804-ED73-D4E5-1CDE158692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83626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7A5DB1-820D-2A88-9637-6346DB63A938}"/>
              </a:ext>
            </a:extLst>
          </p:cNvPr>
          <p:cNvCxnSpPr/>
          <p:nvPr userDrawn="1"/>
        </p:nvCxnSpPr>
        <p:spPr>
          <a:xfrm>
            <a:off x="7257728" y="3632944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72C8B6-CEC3-B08C-56C2-852EAFAB07CB}"/>
              </a:ext>
            </a:extLst>
          </p:cNvPr>
          <p:cNvCxnSpPr/>
          <p:nvPr userDrawn="1"/>
        </p:nvCxnSpPr>
        <p:spPr>
          <a:xfrm>
            <a:off x="9574294" y="3636553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774F5CA-8B0C-B257-88A3-CF6294EAD2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3725" y="4014420"/>
            <a:ext cx="2240706" cy="73375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STAT</a:t>
            </a:r>
            <a:endParaRPr lang="en-GB" dirty="0"/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B1272A78-8F85-80C7-392B-E538DD9E283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3724" y="4775272"/>
            <a:ext cx="2240706" cy="2446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D05A39-BD24-3EE0-3963-139A51DE7107}"/>
              </a:ext>
            </a:extLst>
          </p:cNvPr>
          <p:cNvSpPr/>
          <p:nvPr userDrawn="1"/>
        </p:nvSpPr>
        <p:spPr>
          <a:xfrm>
            <a:off x="1167766" y="4579104"/>
            <a:ext cx="592622" cy="90000"/>
          </a:xfrm>
          <a:prstGeom prst="rect">
            <a:avLst/>
          </a:prstGeom>
          <a:solidFill>
            <a:srgbClr val="FF85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object 9">
            <a:extLst>
              <a:ext uri="{FF2B5EF4-FFF2-40B4-BE49-F238E27FC236}">
                <a16:creationId xmlns:a16="http://schemas.microsoft.com/office/drawing/2014/main" id="{48F2431E-F985-A9CB-623B-FD656A986973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3725" y="6563795"/>
            <a:ext cx="11516418" cy="54000"/>
          </a:xfrm>
          <a:prstGeom prst="rect">
            <a:avLst/>
          </a:prstGeom>
          <a:solidFill>
            <a:srgbClr val="1466A5"/>
          </a:solidFill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3BC5211-F481-D4B9-59FB-F44655F3181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9407" y="5135282"/>
            <a:ext cx="2225043" cy="131314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12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g object 22">
            <a:extLst>
              <a:ext uri="{FF2B5EF4-FFF2-40B4-BE49-F238E27FC236}">
                <a16:creationId xmlns:a16="http://schemas.microsoft.com/office/drawing/2014/main" id="{4E1D5170-CD46-27E5-B1AA-5D248C778FD7}"/>
              </a:ext>
            </a:extLst>
          </p:cNvPr>
          <p:cNvPicPr/>
          <p:nvPr userDrawn="1"/>
        </p:nvPicPr>
        <p:blipFill>
          <a:blip r:embed="rId2" cstate="print"/>
          <a:srcRect l="1295"/>
          <a:stretch>
            <a:fillRect/>
          </a:stretch>
        </p:blipFill>
        <p:spPr>
          <a:xfrm>
            <a:off x="4970384" y="926869"/>
            <a:ext cx="6902382" cy="3087551"/>
          </a:xfrm>
          <a:prstGeom prst="rect">
            <a:avLst/>
          </a:prstGeom>
          <a:gradFill flip="none" rotWithShape="1">
            <a:gsLst>
              <a:gs pos="0">
                <a:srgbClr val="57CCD7">
                  <a:tint val="66000"/>
                  <a:satMod val="160000"/>
                </a:srgbClr>
              </a:gs>
              <a:gs pos="50000">
                <a:srgbClr val="57CCD7">
                  <a:tint val="44500"/>
                  <a:satMod val="160000"/>
                </a:srgbClr>
              </a:gs>
              <a:gs pos="100000">
                <a:srgbClr val="57CCD7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</p:pic>
      <p:sp>
        <p:nvSpPr>
          <p:cNvPr id="5" name="object 16">
            <a:extLst>
              <a:ext uri="{FF2B5EF4-FFF2-40B4-BE49-F238E27FC236}">
                <a16:creationId xmlns:a16="http://schemas.microsoft.com/office/drawing/2014/main" id="{B813815E-E223-DB33-9DA1-1AC0954CF56A}"/>
              </a:ext>
            </a:extLst>
          </p:cNvPr>
          <p:cNvSpPr txBox="1"/>
          <p:nvPr userDrawn="1"/>
        </p:nvSpPr>
        <p:spPr>
          <a:xfrm>
            <a:off x="5107628" y="1006636"/>
            <a:ext cx="2582926" cy="354338"/>
          </a:xfrm>
          <a:prstGeom prst="rect">
            <a:avLst/>
          </a:prstGeom>
        </p:spPr>
        <p:txBody>
          <a:bodyPr vert="horz" wrap="square" lIns="0" tIns="15631" rIns="0" bIns="0" rtlCol="0">
            <a:spAutoFit/>
          </a:bodyPr>
          <a:lstStyle/>
          <a:p>
            <a:pPr marL="15631">
              <a:lnSpc>
                <a:spcPct val="100000"/>
              </a:lnSpc>
              <a:spcBef>
                <a:spcPts val="123"/>
              </a:spcBef>
            </a:pPr>
            <a:r>
              <a:rPr sz="2200" b="1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200" b="1" spc="-74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12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sz="2200" dirty="0">
              <a:solidFill>
                <a:srgbClr val="FF85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g object 19">
            <a:extLst>
              <a:ext uri="{FF2B5EF4-FFF2-40B4-BE49-F238E27FC236}">
                <a16:creationId xmlns:a16="http://schemas.microsoft.com/office/drawing/2014/main" id="{291B45AA-95ED-17E2-BB55-7131A0B733F3}"/>
              </a:ext>
            </a:extLst>
          </p:cNvPr>
          <p:cNvSpPr/>
          <p:nvPr userDrawn="1"/>
        </p:nvSpPr>
        <p:spPr>
          <a:xfrm rot="5400000">
            <a:off x="5575671" y="944741"/>
            <a:ext cx="54000" cy="925562"/>
          </a:xfrm>
          <a:custGeom>
            <a:avLst/>
            <a:gdLst/>
            <a:ahLst/>
            <a:cxnLst/>
            <a:rect l="l" t="t" r="r" b="b"/>
            <a:pathLst>
              <a:path w="203835" h="829310">
                <a:moveTo>
                  <a:pt x="203657" y="0"/>
                </a:moveTo>
                <a:lnTo>
                  <a:pt x="0" y="0"/>
                </a:lnTo>
                <a:lnTo>
                  <a:pt x="0" y="829068"/>
                </a:lnTo>
                <a:lnTo>
                  <a:pt x="203657" y="829068"/>
                </a:lnTo>
                <a:lnTo>
                  <a:pt x="203657" y="0"/>
                </a:lnTo>
                <a:close/>
              </a:path>
            </a:pathLst>
          </a:custGeom>
          <a:solidFill>
            <a:srgbClr val="FF850A"/>
          </a:solidFill>
        </p:spPr>
        <p:txBody>
          <a:bodyPr wrap="square" lIns="0" tIns="0" rIns="0" bIns="0" rtlCol="0"/>
          <a:lstStyle/>
          <a:p>
            <a:endParaRPr sz="2215">
              <a:solidFill>
                <a:srgbClr val="57CCD7"/>
              </a:solidFill>
            </a:endParaRP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FF184A13-DE1C-D198-9DB4-7EF2D5FA57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3724" y="1034130"/>
            <a:ext cx="4625072" cy="281091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3068BD-8B58-30EA-DE72-FBBD019A4F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1188" y="1677451"/>
            <a:ext cx="6710428" cy="829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3E54F2B-31E1-F955-AE13-4F80FECCA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064" y="2616758"/>
            <a:ext cx="6710428" cy="12450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A83961-0C10-43C5-DD23-C47BE4EC00E7}"/>
              </a:ext>
            </a:extLst>
          </p:cNvPr>
          <p:cNvCxnSpPr>
            <a:cxnSpLocks/>
          </p:cNvCxnSpPr>
          <p:nvPr userDrawn="1"/>
        </p:nvCxnSpPr>
        <p:spPr>
          <a:xfrm>
            <a:off x="343724" y="4361675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CDCACD-9A15-F8A8-383E-3C5F0407811B}"/>
              </a:ext>
            </a:extLst>
          </p:cNvPr>
          <p:cNvCxnSpPr>
            <a:cxnSpLocks/>
          </p:cNvCxnSpPr>
          <p:nvPr userDrawn="1"/>
        </p:nvCxnSpPr>
        <p:spPr>
          <a:xfrm>
            <a:off x="343724" y="4626732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15">
            <a:extLst>
              <a:ext uri="{FF2B5EF4-FFF2-40B4-BE49-F238E27FC236}">
                <a16:creationId xmlns:a16="http://schemas.microsoft.com/office/drawing/2014/main" id="{5A6ADC39-39B6-8BC8-475E-2B15C5DA7C8C}"/>
              </a:ext>
            </a:extLst>
          </p:cNvPr>
          <p:cNvSpPr txBox="1">
            <a:spLocks/>
          </p:cNvSpPr>
          <p:nvPr userDrawn="1"/>
        </p:nvSpPr>
        <p:spPr>
          <a:xfrm>
            <a:off x="409699" y="4383194"/>
            <a:ext cx="2820266" cy="22752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100">
                <a:solidFill>
                  <a:schemeClr val="bg1"/>
                </a:solidFill>
                <a:latin typeface="Poppins Light" panose="00000400000000000000" pitchFamily="2" charset="0"/>
                <a:ea typeface="+mn-ea"/>
                <a:cs typeface="Poppins Light" panose="00000400000000000000" pitchFamily="2" charset="0"/>
              </a:defRPr>
            </a:lvl1pPr>
            <a:lvl2pPr marL="414589">
              <a:defRPr>
                <a:latin typeface="+mn-lt"/>
                <a:ea typeface="+mn-ea"/>
                <a:cs typeface="+mn-cs"/>
              </a:defRPr>
            </a:lvl2pPr>
            <a:lvl3pPr marL="829178">
              <a:defRPr>
                <a:latin typeface="+mn-lt"/>
                <a:ea typeface="+mn-ea"/>
                <a:cs typeface="+mn-cs"/>
              </a:defRPr>
            </a:lvl3pPr>
            <a:lvl4pPr marL="1243767">
              <a:defRPr>
                <a:latin typeface="+mn-lt"/>
                <a:ea typeface="+mn-ea"/>
                <a:cs typeface="+mn-cs"/>
              </a:defRPr>
            </a:lvl4pPr>
            <a:lvl5pPr marL="1658356">
              <a:defRPr>
                <a:latin typeface="+mn-lt"/>
                <a:ea typeface="+mn-ea"/>
                <a:cs typeface="+mn-cs"/>
              </a:defRPr>
            </a:lvl5pPr>
            <a:lvl6pPr marL="2072945">
              <a:defRPr>
                <a:latin typeface="+mn-lt"/>
                <a:ea typeface="+mn-ea"/>
                <a:cs typeface="+mn-cs"/>
              </a:defRPr>
            </a:lvl6pPr>
            <a:lvl7pPr marL="2487534">
              <a:defRPr>
                <a:latin typeface="+mn-lt"/>
                <a:ea typeface="+mn-ea"/>
                <a:cs typeface="+mn-cs"/>
              </a:defRPr>
            </a:lvl7pPr>
            <a:lvl8pPr marL="2902123">
              <a:defRPr>
                <a:latin typeface="+mn-lt"/>
                <a:ea typeface="+mn-ea"/>
                <a:cs typeface="+mn-cs"/>
              </a:defRPr>
            </a:lvl8pPr>
            <a:lvl9pPr marL="3316712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baseline="0" dirty="0">
              <a:solidFill>
                <a:srgbClr val="0561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9">
            <a:extLst>
              <a:ext uri="{FF2B5EF4-FFF2-40B4-BE49-F238E27FC236}">
                <a16:creationId xmlns:a16="http://schemas.microsoft.com/office/drawing/2014/main" id="{3FED5292-A2BF-AB7B-F544-149D870AAC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37983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29">
            <a:extLst>
              <a:ext uri="{FF2B5EF4-FFF2-40B4-BE49-F238E27FC236}">
                <a16:creationId xmlns:a16="http://schemas.microsoft.com/office/drawing/2014/main" id="{8E99D12A-6DC2-B32F-EBA8-750141BDCC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36165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29">
            <a:extLst>
              <a:ext uri="{FF2B5EF4-FFF2-40B4-BE49-F238E27FC236}">
                <a16:creationId xmlns:a16="http://schemas.microsoft.com/office/drawing/2014/main" id="{DAB7A0FB-2AD5-929F-2CE9-7C498D7EB4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56766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176400" indent="-177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D94E11-6EBA-07D6-5D8D-D1103C98AA4D}"/>
              </a:ext>
            </a:extLst>
          </p:cNvPr>
          <p:cNvSpPr txBox="1"/>
          <p:nvPr userDrawn="1"/>
        </p:nvSpPr>
        <p:spPr>
          <a:xfrm>
            <a:off x="2736165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challenge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D662D-4096-46F4-5D3C-2564E56D8725}"/>
              </a:ext>
            </a:extLst>
          </p:cNvPr>
          <p:cNvSpPr txBox="1"/>
          <p:nvPr userDrawn="1"/>
        </p:nvSpPr>
        <p:spPr>
          <a:xfrm>
            <a:off x="5837983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for our customer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36DBFD-72EE-8A2E-85AB-F47EAF0AC1FC}"/>
              </a:ext>
            </a:extLst>
          </p:cNvPr>
          <p:cNvSpPr txBox="1"/>
          <p:nvPr userDrawn="1"/>
        </p:nvSpPr>
        <p:spPr>
          <a:xfrm>
            <a:off x="8949641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impact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A4349FD-66A0-FC0D-F3E4-DA9A4416FEDA}"/>
              </a:ext>
            </a:extLst>
          </p:cNvPr>
          <p:cNvCxnSpPr>
            <a:cxnSpLocks/>
          </p:cNvCxnSpPr>
          <p:nvPr userDrawn="1"/>
        </p:nvCxnSpPr>
        <p:spPr>
          <a:xfrm>
            <a:off x="359407" y="4701123"/>
            <a:ext cx="264202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083D050-26E6-A0E5-295B-894243116E51}"/>
              </a:ext>
            </a:extLst>
          </p:cNvPr>
          <p:cNvSpPr/>
          <p:nvPr userDrawn="1"/>
        </p:nvSpPr>
        <p:spPr>
          <a:xfrm>
            <a:off x="5168632" y="3632945"/>
            <a:ext cx="6682984" cy="350309"/>
          </a:xfrm>
          <a:prstGeom prst="rect">
            <a:avLst/>
          </a:prstGeom>
          <a:gradFill>
            <a:gsLst>
              <a:gs pos="29000">
                <a:srgbClr val="1466A5"/>
              </a:gs>
              <a:gs pos="69000">
                <a:srgbClr val="57CCD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2B535C7-D3DB-F425-14CE-7726E09A04D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79262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Customer</a:t>
            </a:r>
            <a:endParaRPr lang="en-GB" dirty="0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6AA708F8-3D47-5255-3377-824B1013CF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79063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14D6BE9-1804-ED73-D4E5-1CDE158692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83626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7A5DB1-820D-2A88-9637-6346DB63A938}"/>
              </a:ext>
            </a:extLst>
          </p:cNvPr>
          <p:cNvCxnSpPr/>
          <p:nvPr userDrawn="1"/>
        </p:nvCxnSpPr>
        <p:spPr>
          <a:xfrm>
            <a:off x="7257728" y="3632944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72C8B6-CEC3-B08C-56C2-852EAFAB07CB}"/>
              </a:ext>
            </a:extLst>
          </p:cNvPr>
          <p:cNvCxnSpPr/>
          <p:nvPr userDrawn="1"/>
        </p:nvCxnSpPr>
        <p:spPr>
          <a:xfrm>
            <a:off x="9574294" y="3636553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774F5CA-8B0C-B257-88A3-CF6294EAD2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699" y="4014420"/>
            <a:ext cx="2174731" cy="73375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STAT</a:t>
            </a:r>
            <a:endParaRPr lang="en-GB" dirty="0"/>
          </a:p>
        </p:txBody>
      </p:sp>
      <p:sp>
        <p:nvSpPr>
          <p:cNvPr id="2" name="Text Placeholder 29">
            <a:extLst>
              <a:ext uri="{FF2B5EF4-FFF2-40B4-BE49-F238E27FC236}">
                <a16:creationId xmlns:a16="http://schemas.microsoft.com/office/drawing/2014/main" id="{B1272A78-8F85-80C7-392B-E538DD9E283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09700" y="4784797"/>
            <a:ext cx="2174730" cy="2446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D05A39-BD24-3EE0-3963-139A51DE7107}"/>
              </a:ext>
            </a:extLst>
          </p:cNvPr>
          <p:cNvSpPr/>
          <p:nvPr userDrawn="1"/>
        </p:nvSpPr>
        <p:spPr>
          <a:xfrm>
            <a:off x="1200753" y="4588300"/>
            <a:ext cx="592622" cy="90000"/>
          </a:xfrm>
          <a:prstGeom prst="rect">
            <a:avLst/>
          </a:prstGeom>
          <a:solidFill>
            <a:srgbClr val="FF85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B752B6EC-1646-603A-4BE8-AA5C76D7647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9699" y="5246787"/>
            <a:ext cx="2174731" cy="73375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STAT</a:t>
            </a:r>
            <a:endParaRPr lang="en-GB" dirty="0"/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47EECC52-03C9-65C2-E2FB-7A13FB9EF32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09700" y="6026689"/>
            <a:ext cx="2174730" cy="2446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8B4C43-C3E8-F6B7-353E-5470AEA45D1A}"/>
              </a:ext>
            </a:extLst>
          </p:cNvPr>
          <p:cNvSpPr/>
          <p:nvPr userDrawn="1"/>
        </p:nvSpPr>
        <p:spPr>
          <a:xfrm>
            <a:off x="1200753" y="5830192"/>
            <a:ext cx="592622" cy="90000"/>
          </a:xfrm>
          <a:prstGeom prst="rect">
            <a:avLst/>
          </a:prstGeom>
          <a:solidFill>
            <a:srgbClr val="FF85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F56182-7D5F-789E-B065-27D9B8CC3BD0}"/>
              </a:ext>
            </a:extLst>
          </p:cNvPr>
          <p:cNvSpPr/>
          <p:nvPr userDrawn="1"/>
        </p:nvSpPr>
        <p:spPr>
          <a:xfrm>
            <a:off x="-43543" y="1833306"/>
            <a:ext cx="198328" cy="1062339"/>
          </a:xfrm>
          <a:prstGeom prst="rect">
            <a:avLst/>
          </a:prstGeom>
          <a:solidFill>
            <a:srgbClr val="FF850A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14" name="object 9">
            <a:extLst>
              <a:ext uri="{FF2B5EF4-FFF2-40B4-BE49-F238E27FC236}">
                <a16:creationId xmlns:a16="http://schemas.microsoft.com/office/drawing/2014/main" id="{DC8E5C6E-F7F3-8B60-C823-B66AF37CCE36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3725" y="6563795"/>
            <a:ext cx="11516418" cy="54000"/>
          </a:xfrm>
          <a:prstGeom prst="rect">
            <a:avLst/>
          </a:prstGeom>
          <a:solidFill>
            <a:srgbClr val="1466A5"/>
          </a:solidFill>
        </p:spPr>
      </p:pic>
    </p:spTree>
    <p:extLst>
      <p:ext uri="{BB962C8B-B14F-4D97-AF65-F5344CB8AC3E}">
        <p14:creationId xmlns:p14="http://schemas.microsoft.com/office/powerpoint/2010/main" val="1507476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object 22">
            <a:extLst>
              <a:ext uri="{FF2B5EF4-FFF2-40B4-BE49-F238E27FC236}">
                <a16:creationId xmlns:a16="http://schemas.microsoft.com/office/drawing/2014/main" id="{D8B7185E-D3BD-AFB8-1048-0F2B84A4A187}"/>
              </a:ext>
            </a:extLst>
          </p:cNvPr>
          <p:cNvPicPr/>
          <p:nvPr userDrawn="1"/>
        </p:nvPicPr>
        <p:blipFill>
          <a:blip r:embed="rId2" cstate="print"/>
          <a:srcRect l="1295"/>
          <a:stretch>
            <a:fillRect/>
          </a:stretch>
        </p:blipFill>
        <p:spPr>
          <a:xfrm>
            <a:off x="4980371" y="897959"/>
            <a:ext cx="6892395" cy="3087551"/>
          </a:xfrm>
          <a:prstGeom prst="rect">
            <a:avLst/>
          </a:prstGeom>
          <a:gradFill flip="none" rotWithShape="1">
            <a:gsLst>
              <a:gs pos="0">
                <a:srgbClr val="57CCD7">
                  <a:tint val="66000"/>
                  <a:satMod val="160000"/>
                </a:srgbClr>
              </a:gs>
              <a:gs pos="50000">
                <a:srgbClr val="57CCD7">
                  <a:tint val="44500"/>
                  <a:satMod val="160000"/>
                </a:srgbClr>
              </a:gs>
              <a:gs pos="100000">
                <a:srgbClr val="57CCD7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</p:pic>
      <p:sp>
        <p:nvSpPr>
          <p:cNvPr id="3" name="object 16">
            <a:extLst>
              <a:ext uri="{FF2B5EF4-FFF2-40B4-BE49-F238E27FC236}">
                <a16:creationId xmlns:a16="http://schemas.microsoft.com/office/drawing/2014/main" id="{CDAEF9FB-06C6-599B-CBCE-03DDCA07AED1}"/>
              </a:ext>
            </a:extLst>
          </p:cNvPr>
          <p:cNvSpPr txBox="1"/>
          <p:nvPr userDrawn="1"/>
        </p:nvSpPr>
        <p:spPr>
          <a:xfrm>
            <a:off x="5107628" y="1006636"/>
            <a:ext cx="2582926" cy="354338"/>
          </a:xfrm>
          <a:prstGeom prst="rect">
            <a:avLst/>
          </a:prstGeom>
        </p:spPr>
        <p:txBody>
          <a:bodyPr vert="horz" wrap="square" lIns="0" tIns="15631" rIns="0" bIns="0" rtlCol="0">
            <a:spAutoFit/>
          </a:bodyPr>
          <a:lstStyle/>
          <a:p>
            <a:pPr marL="15631">
              <a:lnSpc>
                <a:spcPct val="100000"/>
              </a:lnSpc>
              <a:spcBef>
                <a:spcPts val="123"/>
              </a:spcBef>
            </a:pPr>
            <a:r>
              <a:rPr sz="2200" b="1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sz="2200" b="1" spc="-74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spc="-12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sz="2200" dirty="0">
              <a:solidFill>
                <a:srgbClr val="FF85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bg object 19">
            <a:extLst>
              <a:ext uri="{FF2B5EF4-FFF2-40B4-BE49-F238E27FC236}">
                <a16:creationId xmlns:a16="http://schemas.microsoft.com/office/drawing/2014/main" id="{9FF7216A-5EFE-31EA-CE04-E9CC7BE05DC2}"/>
              </a:ext>
            </a:extLst>
          </p:cNvPr>
          <p:cNvSpPr/>
          <p:nvPr userDrawn="1"/>
        </p:nvSpPr>
        <p:spPr>
          <a:xfrm rot="5400000">
            <a:off x="5575671" y="944741"/>
            <a:ext cx="54000" cy="925562"/>
          </a:xfrm>
          <a:custGeom>
            <a:avLst/>
            <a:gdLst/>
            <a:ahLst/>
            <a:cxnLst/>
            <a:rect l="l" t="t" r="r" b="b"/>
            <a:pathLst>
              <a:path w="203835" h="829310">
                <a:moveTo>
                  <a:pt x="203657" y="0"/>
                </a:moveTo>
                <a:lnTo>
                  <a:pt x="0" y="0"/>
                </a:lnTo>
                <a:lnTo>
                  <a:pt x="0" y="829068"/>
                </a:lnTo>
                <a:lnTo>
                  <a:pt x="203657" y="829068"/>
                </a:lnTo>
                <a:lnTo>
                  <a:pt x="203657" y="0"/>
                </a:lnTo>
                <a:close/>
              </a:path>
            </a:pathLst>
          </a:custGeom>
          <a:solidFill>
            <a:srgbClr val="FF850A"/>
          </a:solidFill>
        </p:spPr>
        <p:txBody>
          <a:bodyPr wrap="square" lIns="0" tIns="0" rIns="0" bIns="0" rtlCol="0"/>
          <a:lstStyle/>
          <a:p>
            <a:endParaRPr sz="2215">
              <a:solidFill>
                <a:srgbClr val="57CCD7"/>
              </a:solidFill>
            </a:endParaRP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FF184A13-DE1C-D198-9DB4-7EF2D5FA57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3724" y="1034130"/>
            <a:ext cx="4625071" cy="281091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3068BD-8B58-30EA-DE72-FBBD019A4F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41188" y="1677451"/>
            <a:ext cx="6710428" cy="829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3E54F2B-31E1-F955-AE13-4F80FECCA6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4064" y="2616758"/>
            <a:ext cx="6710428" cy="12450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Intro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FDB5208-8819-2C84-F749-F0C507AD74C2}"/>
              </a:ext>
            </a:extLst>
          </p:cNvPr>
          <p:cNvSpPr/>
          <p:nvPr userDrawn="1"/>
        </p:nvSpPr>
        <p:spPr>
          <a:xfrm>
            <a:off x="-43543" y="1833306"/>
            <a:ext cx="198328" cy="1062339"/>
          </a:xfrm>
          <a:prstGeom prst="rect">
            <a:avLst/>
          </a:prstGeom>
          <a:solidFill>
            <a:srgbClr val="FF850A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A83961-0C10-43C5-DD23-C47BE4EC00E7}"/>
              </a:ext>
            </a:extLst>
          </p:cNvPr>
          <p:cNvCxnSpPr>
            <a:cxnSpLocks/>
          </p:cNvCxnSpPr>
          <p:nvPr userDrawn="1"/>
        </p:nvCxnSpPr>
        <p:spPr>
          <a:xfrm>
            <a:off x="343724" y="4361675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CDCACD-9A15-F8A8-383E-3C5F0407811B}"/>
              </a:ext>
            </a:extLst>
          </p:cNvPr>
          <p:cNvCxnSpPr>
            <a:cxnSpLocks/>
          </p:cNvCxnSpPr>
          <p:nvPr userDrawn="1"/>
        </p:nvCxnSpPr>
        <p:spPr>
          <a:xfrm>
            <a:off x="343724" y="4626732"/>
            <a:ext cx="273962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15">
            <a:extLst>
              <a:ext uri="{FF2B5EF4-FFF2-40B4-BE49-F238E27FC236}">
                <a16:creationId xmlns:a16="http://schemas.microsoft.com/office/drawing/2014/main" id="{5A6ADC39-39B6-8BC8-475E-2B15C5DA7C8C}"/>
              </a:ext>
            </a:extLst>
          </p:cNvPr>
          <p:cNvSpPr txBox="1">
            <a:spLocks/>
          </p:cNvSpPr>
          <p:nvPr userDrawn="1"/>
        </p:nvSpPr>
        <p:spPr>
          <a:xfrm>
            <a:off x="409699" y="4383194"/>
            <a:ext cx="2820266" cy="22752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100">
                <a:solidFill>
                  <a:schemeClr val="bg1"/>
                </a:solidFill>
                <a:latin typeface="Poppins Light" panose="00000400000000000000" pitchFamily="2" charset="0"/>
                <a:ea typeface="+mn-ea"/>
                <a:cs typeface="Poppins Light" panose="00000400000000000000" pitchFamily="2" charset="0"/>
              </a:defRPr>
            </a:lvl1pPr>
            <a:lvl2pPr marL="414589">
              <a:defRPr>
                <a:latin typeface="+mn-lt"/>
                <a:ea typeface="+mn-ea"/>
                <a:cs typeface="+mn-cs"/>
              </a:defRPr>
            </a:lvl2pPr>
            <a:lvl3pPr marL="829178">
              <a:defRPr>
                <a:latin typeface="+mn-lt"/>
                <a:ea typeface="+mn-ea"/>
                <a:cs typeface="+mn-cs"/>
              </a:defRPr>
            </a:lvl3pPr>
            <a:lvl4pPr marL="1243767">
              <a:defRPr>
                <a:latin typeface="+mn-lt"/>
                <a:ea typeface="+mn-ea"/>
                <a:cs typeface="+mn-cs"/>
              </a:defRPr>
            </a:lvl4pPr>
            <a:lvl5pPr marL="1658356">
              <a:defRPr>
                <a:latin typeface="+mn-lt"/>
                <a:ea typeface="+mn-ea"/>
                <a:cs typeface="+mn-cs"/>
              </a:defRPr>
            </a:lvl5pPr>
            <a:lvl6pPr marL="2072945">
              <a:defRPr>
                <a:latin typeface="+mn-lt"/>
                <a:ea typeface="+mn-ea"/>
                <a:cs typeface="+mn-cs"/>
              </a:defRPr>
            </a:lvl6pPr>
            <a:lvl7pPr marL="2487534">
              <a:defRPr>
                <a:latin typeface="+mn-lt"/>
                <a:ea typeface="+mn-ea"/>
                <a:cs typeface="+mn-cs"/>
              </a:defRPr>
            </a:lvl7pPr>
            <a:lvl8pPr marL="2902123">
              <a:defRPr>
                <a:latin typeface="+mn-lt"/>
                <a:ea typeface="+mn-ea"/>
                <a:cs typeface="+mn-cs"/>
              </a:defRPr>
            </a:lvl8pPr>
            <a:lvl9pPr marL="3316712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000" cap="all" baseline="0" dirty="0">
              <a:solidFill>
                <a:srgbClr val="0561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9">
            <a:extLst>
              <a:ext uri="{FF2B5EF4-FFF2-40B4-BE49-F238E27FC236}">
                <a16:creationId xmlns:a16="http://schemas.microsoft.com/office/drawing/2014/main" id="{3FED5292-A2BF-AB7B-F544-149D870AAC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86671" y="5536726"/>
            <a:ext cx="2916000" cy="930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29">
            <a:extLst>
              <a:ext uri="{FF2B5EF4-FFF2-40B4-BE49-F238E27FC236}">
                <a16:creationId xmlns:a16="http://schemas.microsoft.com/office/drawing/2014/main" id="{8E99D12A-6DC2-B32F-EBA8-750141BDCC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86671" y="4324010"/>
            <a:ext cx="2916000" cy="9077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29">
            <a:extLst>
              <a:ext uri="{FF2B5EF4-FFF2-40B4-BE49-F238E27FC236}">
                <a16:creationId xmlns:a16="http://schemas.microsoft.com/office/drawing/2014/main" id="{DAB7A0FB-2AD5-929F-2CE9-7C498D7EB4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56766" y="4333535"/>
            <a:ext cx="2916000" cy="2114890"/>
          </a:xfrm>
          <a:prstGeom prst="rect">
            <a:avLst/>
          </a:prstGeom>
        </p:spPr>
        <p:txBody>
          <a:bodyPr lIns="0" tIns="0" rIns="0" bIns="0"/>
          <a:lstStyle>
            <a:lvl1pPr marL="176400" indent="-177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D94E11-6EBA-07D6-5D8D-D1103C98AA4D}"/>
              </a:ext>
            </a:extLst>
          </p:cNvPr>
          <p:cNvSpPr txBox="1"/>
          <p:nvPr userDrawn="1"/>
        </p:nvSpPr>
        <p:spPr>
          <a:xfrm>
            <a:off x="2686671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challenge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1D662D-4096-46F4-5D3C-2564E56D8725}"/>
              </a:ext>
            </a:extLst>
          </p:cNvPr>
          <p:cNvSpPr txBox="1"/>
          <p:nvPr userDrawn="1"/>
        </p:nvSpPr>
        <p:spPr>
          <a:xfrm>
            <a:off x="2686671" y="5347209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for our customer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36DBFD-72EE-8A2E-85AB-F47EAF0AC1FC}"/>
              </a:ext>
            </a:extLst>
          </p:cNvPr>
          <p:cNvSpPr txBox="1"/>
          <p:nvPr userDrawn="1"/>
        </p:nvSpPr>
        <p:spPr>
          <a:xfrm>
            <a:off x="8949641" y="4109670"/>
            <a:ext cx="291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impact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A4349FD-66A0-FC0D-F3E4-DA9A4416FEDA}"/>
              </a:ext>
            </a:extLst>
          </p:cNvPr>
          <p:cNvCxnSpPr>
            <a:cxnSpLocks/>
          </p:cNvCxnSpPr>
          <p:nvPr userDrawn="1"/>
        </p:nvCxnSpPr>
        <p:spPr>
          <a:xfrm>
            <a:off x="359407" y="4701123"/>
            <a:ext cx="264202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083D050-26E6-A0E5-295B-894243116E51}"/>
              </a:ext>
            </a:extLst>
          </p:cNvPr>
          <p:cNvSpPr/>
          <p:nvPr userDrawn="1"/>
        </p:nvSpPr>
        <p:spPr>
          <a:xfrm>
            <a:off x="5168632" y="3632945"/>
            <a:ext cx="6682984" cy="350309"/>
          </a:xfrm>
          <a:prstGeom prst="rect">
            <a:avLst/>
          </a:prstGeom>
          <a:gradFill>
            <a:gsLst>
              <a:gs pos="29000">
                <a:srgbClr val="1466A5"/>
              </a:gs>
              <a:gs pos="69000">
                <a:srgbClr val="57CCD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2B535C7-D3DB-F425-14CE-7726E09A04D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79262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Customer</a:t>
            </a:r>
            <a:endParaRPr lang="en-GB" dirty="0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6AA708F8-3D47-5255-3377-824B1013CF3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79063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Location</a:t>
            </a:r>
            <a:endParaRPr lang="en-GB" dirty="0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214D6BE9-1804-ED73-D4E5-1CDE158692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583626" y="3683959"/>
            <a:ext cx="2268000" cy="241300"/>
          </a:xfrm>
          <a:prstGeom prst="rect">
            <a:avLst/>
          </a:prstGeom>
        </p:spPr>
        <p:txBody>
          <a:bodyPr lIns="144000"/>
          <a:lstStyle>
            <a:lvl1pPr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  <a:endParaRPr lang="en-GB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7A5DB1-820D-2A88-9637-6346DB63A938}"/>
              </a:ext>
            </a:extLst>
          </p:cNvPr>
          <p:cNvCxnSpPr/>
          <p:nvPr userDrawn="1"/>
        </p:nvCxnSpPr>
        <p:spPr>
          <a:xfrm>
            <a:off x="7257728" y="3632944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72C8B6-CEC3-B08C-56C2-852EAFAB07CB}"/>
              </a:ext>
            </a:extLst>
          </p:cNvPr>
          <p:cNvCxnSpPr/>
          <p:nvPr userDrawn="1"/>
        </p:nvCxnSpPr>
        <p:spPr>
          <a:xfrm>
            <a:off x="9574294" y="3636553"/>
            <a:ext cx="0" cy="350309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0D97A188-C2E0-5022-F12C-452B23510769}"/>
              </a:ext>
            </a:extLst>
          </p:cNvPr>
          <p:cNvSpPr/>
          <p:nvPr userDrawn="1"/>
        </p:nvSpPr>
        <p:spPr>
          <a:xfrm>
            <a:off x="5830182" y="4168982"/>
            <a:ext cx="2916000" cy="227944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56B505-E725-3CE6-EB21-72F5D8FB87A4}"/>
              </a:ext>
            </a:extLst>
          </p:cNvPr>
          <p:cNvSpPr txBox="1"/>
          <p:nvPr userDrawn="1"/>
        </p:nvSpPr>
        <p:spPr>
          <a:xfrm rot="10800000" flipH="1">
            <a:off x="8352256" y="5256030"/>
            <a:ext cx="330437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0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42FFC7E9-B1F6-7558-6E12-919EFDCA3D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42273" y="4495800"/>
            <a:ext cx="2129033" cy="169891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2664D62-E8E8-5040-0FC5-F6578B431455}"/>
              </a:ext>
            </a:extLst>
          </p:cNvPr>
          <p:cNvSpPr txBox="1"/>
          <p:nvPr userDrawn="1"/>
        </p:nvSpPr>
        <p:spPr>
          <a:xfrm>
            <a:off x="5869580" y="3992564"/>
            <a:ext cx="372694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0" dirty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6" name="object 9">
            <a:extLst>
              <a:ext uri="{FF2B5EF4-FFF2-40B4-BE49-F238E27FC236}">
                <a16:creationId xmlns:a16="http://schemas.microsoft.com/office/drawing/2014/main" id="{2B5AF94C-EA29-5661-BA81-BF5D810C9EF2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3725" y="6563795"/>
            <a:ext cx="11516418" cy="54000"/>
          </a:xfrm>
          <a:prstGeom prst="rect">
            <a:avLst/>
          </a:prstGeom>
          <a:solidFill>
            <a:srgbClr val="1466A5"/>
          </a:solidFill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FDE0980-AD78-7C00-6F1B-F9472E08E3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9699" y="4014420"/>
            <a:ext cx="2174731" cy="73375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STAT</a:t>
            </a:r>
            <a:endParaRPr lang="en-GB" dirty="0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DA2373D4-DBFE-30CA-585D-43052062E2F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09700" y="4784797"/>
            <a:ext cx="2174730" cy="2446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068D76-4BA7-3099-C583-79BA984F190A}"/>
              </a:ext>
            </a:extLst>
          </p:cNvPr>
          <p:cNvSpPr/>
          <p:nvPr userDrawn="1"/>
        </p:nvSpPr>
        <p:spPr>
          <a:xfrm>
            <a:off x="1200753" y="4588300"/>
            <a:ext cx="592622" cy="90000"/>
          </a:xfrm>
          <a:prstGeom prst="rect">
            <a:avLst/>
          </a:prstGeom>
          <a:solidFill>
            <a:srgbClr val="FF85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A92CCAE8-2D62-DFDF-28F6-3F516DBCB5C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9699" y="5246787"/>
            <a:ext cx="2174731" cy="73375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STAT</a:t>
            </a:r>
            <a:endParaRPr lang="en-GB" dirty="0"/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21099295-3B74-F637-3C2A-01E114492BA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09700" y="6026689"/>
            <a:ext cx="2174730" cy="24464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>
                <a:solidFill>
                  <a:srgbClr val="0065A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F0BFD3-B909-8619-7020-E13C77DB28A8}"/>
              </a:ext>
            </a:extLst>
          </p:cNvPr>
          <p:cNvSpPr/>
          <p:nvPr userDrawn="1"/>
        </p:nvSpPr>
        <p:spPr>
          <a:xfrm>
            <a:off x="1200753" y="5830192"/>
            <a:ext cx="592622" cy="90000"/>
          </a:xfrm>
          <a:prstGeom prst="rect">
            <a:avLst/>
          </a:prstGeom>
          <a:solidFill>
            <a:srgbClr val="FF85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1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E307E69-CC82-4108-6C04-970C52AC1537}"/>
              </a:ext>
            </a:extLst>
          </p:cNvPr>
          <p:cNvSpPr txBox="1"/>
          <p:nvPr userDrawn="1"/>
        </p:nvSpPr>
        <p:spPr>
          <a:xfrm>
            <a:off x="8365468" y="454347"/>
            <a:ext cx="357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800" b="1" dirty="0">
                <a:solidFill>
                  <a:srgbClr val="FF85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james-fisher.com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19B75D-4578-1D01-839A-62EB8CAC028F}"/>
              </a:ext>
            </a:extLst>
          </p:cNvPr>
          <p:cNvGrpSpPr/>
          <p:nvPr userDrawn="1"/>
        </p:nvGrpSpPr>
        <p:grpSpPr>
          <a:xfrm>
            <a:off x="381037" y="1152473"/>
            <a:ext cx="789294" cy="2763168"/>
            <a:chOff x="524573" y="2865794"/>
            <a:chExt cx="0" cy="4144606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432FB08-970D-66AF-EC8D-03FD2C90AF8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4573" y="4297005"/>
              <a:ext cx="0" cy="2713395"/>
            </a:xfrm>
            <a:prstGeom prst="lin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48438FA-DED8-2424-2A30-30EC9E344FF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24573" y="2865794"/>
              <a:ext cx="0" cy="1431211"/>
            </a:xfrm>
            <a:prstGeom prst="line">
              <a:avLst/>
            </a:prstGeom>
            <a:noFill/>
            <a:ln w="12700" cap="flat" cmpd="sng" algn="ctr">
              <a:gradFill>
                <a:gsLst>
                  <a:gs pos="0">
                    <a:srgbClr val="FFFFFF">
                      <a:alpha val="0"/>
                    </a:srgbClr>
                  </a:gs>
                  <a:gs pos="99000">
                    <a:srgbClr val="FFFFFF"/>
                  </a:gs>
                </a:gsLst>
                <a:lin ang="18000000" scaled="0"/>
              </a:gradFill>
              <a:prstDash val="solid"/>
              <a:miter lim="800000"/>
              <a:tailEnd type="none"/>
            </a:ln>
            <a:effectLst/>
          </p:spPr>
        </p:cxnSp>
      </p:grpSp>
      <p:pic>
        <p:nvPicPr>
          <p:cNvPr id="41" name="object 7"/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2242684" y="257466"/>
            <a:ext cx="419709" cy="596900"/>
          </a:xfrm>
          <a:prstGeom prst="rect">
            <a:avLst/>
          </a:prstGeom>
        </p:spPr>
      </p:pic>
      <p:pic>
        <p:nvPicPr>
          <p:cNvPr id="42" name="object 8"/>
          <p:cNvPicPr/>
          <p:nvPr userDrawn="1"/>
        </p:nvPicPr>
        <p:blipFill>
          <a:blip r:embed="rId8" cstate="print"/>
          <a:stretch>
            <a:fillRect/>
          </a:stretch>
        </p:blipFill>
        <p:spPr>
          <a:xfrm>
            <a:off x="368216" y="397197"/>
            <a:ext cx="1745018" cy="30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5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5" r:id="rId3"/>
    <p:sldLayoutId id="2147483689" r:id="rId4"/>
    <p:sldLayoutId id="214748368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1FD22-3ABC-C104-8EC7-BA7636428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4DE62-291B-6BB5-FAAF-7BDA19CCCA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World-first 10m diameter wind turbine monopile severance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FED02-E9AB-D55E-5657-AD81ECCBD5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2338" y="2676016"/>
            <a:ext cx="6710428" cy="939009"/>
          </a:xfrm>
        </p:spPr>
        <p:txBody>
          <a:bodyPr lIns="0" tIns="0" rIns="0" bIns="0" anchor="t"/>
          <a:lstStyle/>
          <a:p>
            <a:r>
              <a:rPr lang="en-US">
                <a:latin typeface="Arial"/>
                <a:cs typeface="Arial"/>
              </a:rPr>
              <a:t>James Fisher completed the world’s first abrasive cut on a 10m-diameter </a:t>
            </a:r>
            <a:r>
              <a:rPr lang="en-US" dirty="0">
                <a:latin typeface="Arial"/>
                <a:cs typeface="Arial"/>
              </a:rPr>
              <a:t>offshore wind turbine monopile, on behalf of an international energy operator.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2109B-9057-06D0-D678-6FEB39CA2A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/>
              <a:t>James Fisher designed, built, tested and deployed a bespoke external abrasive cutting tool – the first of its kind capable of tackling monopiles of this scale. The tool was deployed subsea to complete an abrasive waterjet cut in one pass.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7058F0-FE9B-E252-B483-43927BEDD3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86671" y="4324010"/>
            <a:ext cx="2916000" cy="982692"/>
          </a:xfrm>
        </p:spPr>
        <p:txBody>
          <a:bodyPr/>
          <a:lstStyle/>
          <a:p>
            <a:r>
              <a:rPr lang="en-GB" dirty="0"/>
              <a:t>An offshore wind operator identified a flaw in the foundation of a 10m diameter monopile after installation. With no proven method to safely sever this large structure, they faced a significant challenge in safely removing it while minimising downtime and reducing environmental impact.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32E7FB-A8B3-D44A-BE2E-8357B0765C3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Safe and rapid removal of the flawed monopile, enabling recovery to the vessel deck without incident</a:t>
            </a:r>
          </a:p>
          <a:p>
            <a:r>
              <a:rPr lang="en-GB" dirty="0"/>
              <a:t>Reduced environmental impact thanks to shorter operational timeframe</a:t>
            </a:r>
          </a:p>
          <a:p>
            <a:r>
              <a:rPr lang="en-GB" dirty="0"/>
              <a:t>Cost efficiency through a purpose-built tool which avoided the need for multiple interventions</a:t>
            </a:r>
          </a:p>
          <a:p>
            <a:r>
              <a:rPr lang="en-GB" dirty="0"/>
              <a:t>This approach combined the efficiency and reliability developed through decades of oil and gas projects with innovation tailored to offshore wind’s unique demands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0A34F32-F4C7-A996-54ED-225FA29181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Offshore windfarm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6E713D-90CB-DA4A-EF77-65CC13AAD23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2025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BA1B063-6DD2-0680-77A5-69853694F57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14866" y="4392015"/>
            <a:ext cx="2268000" cy="1829374"/>
          </a:xfrm>
        </p:spPr>
        <p:txBody>
          <a:bodyPr/>
          <a:lstStyle/>
          <a:p>
            <a:r>
              <a:rPr lang="en-GB" dirty="0"/>
              <a:t>By applying our decommissioning expertise and innovation within offshore wind, we’ve shown that large-scale decommissioning can be done safely, efficiently and with the environment front of mind. </a:t>
            </a:r>
          </a:p>
          <a:p>
            <a:endParaRPr lang="en-GB" dirty="0"/>
          </a:p>
          <a:p>
            <a:r>
              <a:rPr lang="en-GB" sz="800" b="1" dirty="0"/>
              <a:t>MARK STEPHEN, PRODUCT LINE DIRECTOR, (DECOMMISSIONING), </a:t>
            </a:r>
            <a:br>
              <a:rPr lang="en-GB" sz="800" b="1" dirty="0"/>
            </a:br>
            <a:r>
              <a:rPr lang="en-GB" sz="800" b="1" dirty="0"/>
              <a:t>JAMES FISHER &amp; SONS PLC</a:t>
            </a:r>
            <a:endParaRPr lang="en-GB" sz="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9B942D4-4EDB-E385-9875-F866D4CF84B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09699" y="3958295"/>
            <a:ext cx="2174731" cy="982692"/>
          </a:xfrm>
        </p:spPr>
        <p:txBody>
          <a:bodyPr/>
          <a:lstStyle/>
          <a:p>
            <a:r>
              <a:rPr lang="en-US" dirty="0"/>
              <a:t>1</a:t>
            </a:r>
            <a:r>
              <a:rPr lang="en-GB" dirty="0"/>
              <a:t>0 m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6ABBA6-D8EA-42EE-4571-CADF8860E68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09699" y="5208687"/>
            <a:ext cx="2174731" cy="733754"/>
          </a:xfrm>
        </p:spPr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D148569-6EB1-4D37-8D96-D6183DBEAB9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09700" y="5998114"/>
            <a:ext cx="2174730" cy="244640"/>
          </a:xfrm>
        </p:spPr>
        <p:txBody>
          <a:bodyPr/>
          <a:lstStyle/>
          <a:p>
            <a:r>
              <a:rPr lang="en-GB" dirty="0"/>
              <a:t>One pass, one cut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EB5F18B-9B04-9996-6691-486ADA00022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 dirty="0"/>
              <a:t>diameter monopile cut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2009B48-BE15-A55A-3DCF-14C7116840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9" b="9469"/>
          <a:stretch>
            <a:fillRect/>
          </a:stretch>
        </p:blipFill>
        <p:spPr>
          <a:prstGeom prst="rect">
            <a:avLst/>
          </a:prstGeom>
          <a:solidFill>
            <a:prstClr val="white"/>
          </a:solidFill>
        </p:spPr>
      </p:pic>
    </p:spTree>
    <p:extLst>
      <p:ext uri="{BB962C8B-B14F-4D97-AF65-F5344CB8AC3E}">
        <p14:creationId xmlns:p14="http://schemas.microsoft.com/office/powerpoint/2010/main" val="2614336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a6084b-d9fa-47e6-ae95-2f53ec6470d3" xsi:nil="true"/>
    <lcf76f155ced4ddcb4097134ff3c332f xmlns="b5f007fc-4a1f-4f5f-96f6-85f90fd1c7b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695A278969934FBAE841A34C5C871F" ma:contentTypeVersion="14" ma:contentTypeDescription="Create a new document." ma:contentTypeScope="" ma:versionID="4502edaf840593a59636f1f7c9ff5d7c">
  <xsd:schema xmlns:xsd="http://www.w3.org/2001/XMLSchema" xmlns:xs="http://www.w3.org/2001/XMLSchema" xmlns:p="http://schemas.microsoft.com/office/2006/metadata/properties" xmlns:ns2="b5f007fc-4a1f-4f5f-96f6-85f90fd1c7be" xmlns:ns3="8ea6084b-d9fa-47e6-ae95-2f53ec6470d3" targetNamespace="http://schemas.microsoft.com/office/2006/metadata/properties" ma:root="true" ma:fieldsID="fa741bc9024018eed7942f132ff7798c" ns2:_="" ns3:_="">
    <xsd:import namespace="b5f007fc-4a1f-4f5f-96f6-85f90fd1c7be"/>
    <xsd:import namespace="8ea6084b-d9fa-47e6-ae95-2f53ec6470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f007fc-4a1f-4f5f-96f6-85f90fd1c7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371dc90-2e79-4eaf-8795-1a1caf8969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6084b-d9fa-47e6-ae95-2f53ec6470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ab1b6bb-47bd-45ab-841a-c7b09ecdf484}" ma:internalName="TaxCatchAll" ma:showField="CatchAllData" ma:web="8ea6084b-d9fa-47e6-ae95-2f53ec6470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53DBFA-28AD-4617-B6A6-66DB046832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30EAE4-71B7-4BCA-91B9-E7657615E234}">
  <ds:schemaRefs>
    <ds:schemaRef ds:uri="b5f007fc-4a1f-4f5f-96f6-85f90fd1c7b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www.w3.org/XML/1998/namespace"/>
    <ds:schemaRef ds:uri="8ea6084b-d9fa-47e6-ae95-2f53ec6470d3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8BAFC95-E19D-435A-A8A5-BBBC8FA82F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f007fc-4a1f-4f5f-96f6-85f90fd1c7be"/>
    <ds:schemaRef ds:uri="8ea6084b-d9fa-47e6-ae95-2f53ec6470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1396ac3-c97d-4a57-a895-4dac5022707e}" enabled="0" method="" siteId="{91396ac3-c97d-4a57-a895-4dac5022707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Starkey</dc:creator>
  <cp:lastModifiedBy>Sofiane Kennouche</cp:lastModifiedBy>
  <cp:revision>33</cp:revision>
  <dcterms:created xsi:type="dcterms:W3CDTF">2025-12-02T10:35:51Z</dcterms:created>
  <dcterms:modified xsi:type="dcterms:W3CDTF">2026-07-31T07:51:22Z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0x01010044695A278969934FBAE841A34C5C871F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Group_x0020_company">
    <vt:lpwstr/>
  </property>
  <property fmtid="{D5CDD505-2E9C-101B-9397-08002B2CF9AE}" pid="6" name="Group company">
    <vt:lpwstr/>
  </property>
</Properties>
</file>